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58400" cy="7772400"/>
  <p:notesSz cx="6858000" cy="9144000"/>
  <p:embeddedFontLst>
    <p:embeddedFont>
      <p:font typeface="Arial Bold" panose="020B070402020202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2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sv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sv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sv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pn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svg"/><Relationship Id="rId7" Type="http://schemas.openxmlformats.org/officeDocument/2006/relationships/image" Target="../media/image7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sv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sv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0296" y="4663440"/>
            <a:ext cx="6194703" cy="2331720"/>
            <a:chOff x="0" y="0"/>
            <a:chExt cx="215937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59374" cy="812800"/>
            </a:xfrm>
            <a:custGeom>
              <a:avLst/>
              <a:gdLst/>
              <a:ahLst/>
              <a:cxnLst/>
              <a:rect l="l" t="t" r="r" b="b"/>
              <a:pathLst>
                <a:path w="2159374" h="812800">
                  <a:moveTo>
                    <a:pt x="0" y="0"/>
                  </a:moveTo>
                  <a:lnTo>
                    <a:pt x="2159374" y="0"/>
                  </a:lnTo>
                  <a:lnTo>
                    <a:pt x="215937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159374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6156" y="3647370"/>
            <a:ext cx="604413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Introducción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741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858" y="1470974"/>
            <a:ext cx="2916155" cy="2945311"/>
          </a:xfrm>
          <a:custGeom>
            <a:avLst/>
            <a:gdLst/>
            <a:ahLst/>
            <a:cxnLst/>
            <a:rect l="l" t="t" r="r" b="b"/>
            <a:pathLst>
              <a:path w="2916155" h="2945311">
                <a:moveTo>
                  <a:pt x="0" y="0"/>
                </a:moveTo>
                <a:lnTo>
                  <a:pt x="2916155" y="0"/>
                </a:lnTo>
                <a:lnTo>
                  <a:pt x="2916155" y="2945311"/>
                </a:lnTo>
                <a:lnTo>
                  <a:pt x="0" y="2945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2618" y="4948276"/>
            <a:ext cx="3429981" cy="2286657"/>
          </a:xfrm>
          <a:custGeom>
            <a:avLst/>
            <a:gdLst/>
            <a:ahLst/>
            <a:cxnLst/>
            <a:rect l="l" t="t" r="r" b="b"/>
            <a:pathLst>
              <a:path w="3429981" h="2286657">
                <a:moveTo>
                  <a:pt x="0" y="0"/>
                </a:moveTo>
                <a:lnTo>
                  <a:pt x="3429982" y="0"/>
                </a:lnTo>
                <a:lnTo>
                  <a:pt x="3429982" y="2286657"/>
                </a:lnTo>
                <a:lnTo>
                  <a:pt x="0" y="2286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56834" y="4840262"/>
            <a:ext cx="1584903" cy="2377354"/>
          </a:xfrm>
          <a:custGeom>
            <a:avLst/>
            <a:gdLst/>
            <a:ahLst/>
            <a:cxnLst/>
            <a:rect l="l" t="t" r="r" b="b"/>
            <a:pathLst>
              <a:path w="1584903" h="2377354">
                <a:moveTo>
                  <a:pt x="0" y="0"/>
                </a:moveTo>
                <a:lnTo>
                  <a:pt x="1584903" y="0"/>
                </a:lnTo>
                <a:lnTo>
                  <a:pt x="1584903" y="2377354"/>
                </a:lnTo>
                <a:lnTo>
                  <a:pt x="0" y="23773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5817" y="1581417"/>
            <a:ext cx="2738638" cy="2679916"/>
          </a:xfrm>
          <a:custGeom>
            <a:avLst/>
            <a:gdLst/>
            <a:ahLst/>
            <a:cxnLst/>
            <a:rect l="l" t="t" r="r" b="b"/>
            <a:pathLst>
              <a:path w="2738638" h="2679916">
                <a:moveTo>
                  <a:pt x="0" y="0"/>
                </a:moveTo>
                <a:lnTo>
                  <a:pt x="2738637" y="0"/>
                </a:lnTo>
                <a:lnTo>
                  <a:pt x="2738637" y="2679916"/>
                </a:lnTo>
                <a:lnTo>
                  <a:pt x="0" y="26799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91926" y="4798276"/>
            <a:ext cx="3429981" cy="2405386"/>
          </a:xfrm>
          <a:custGeom>
            <a:avLst/>
            <a:gdLst/>
            <a:ahLst/>
            <a:cxnLst/>
            <a:rect l="l" t="t" r="r" b="b"/>
            <a:pathLst>
              <a:path w="3429981" h="2405386">
                <a:moveTo>
                  <a:pt x="0" y="0"/>
                </a:moveTo>
                <a:lnTo>
                  <a:pt x="3429981" y="0"/>
                </a:lnTo>
                <a:lnTo>
                  <a:pt x="3429981" y="2405386"/>
                </a:lnTo>
                <a:lnTo>
                  <a:pt x="0" y="2405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72252" y="1459611"/>
            <a:ext cx="2127037" cy="2972543"/>
          </a:xfrm>
          <a:custGeom>
            <a:avLst/>
            <a:gdLst/>
            <a:ahLst/>
            <a:cxnLst/>
            <a:rect l="l" t="t" r="r" b="b"/>
            <a:pathLst>
              <a:path w="2127037" h="2972543">
                <a:moveTo>
                  <a:pt x="0" y="0"/>
                </a:moveTo>
                <a:lnTo>
                  <a:pt x="2127037" y="0"/>
                </a:lnTo>
                <a:lnTo>
                  <a:pt x="2127037" y="2972543"/>
                </a:lnTo>
                <a:lnTo>
                  <a:pt x="0" y="29725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83665" y="543030"/>
            <a:ext cx="6027039" cy="84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imagen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tipografía: ejemplos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312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5879" y="582873"/>
            <a:ext cx="4731287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591" y="2547347"/>
            <a:ext cx="8524304" cy="50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símbolos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identificadores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especiales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altamente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condensados.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7591" y="3159281"/>
            <a:ext cx="9083697" cy="98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símbolos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representación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abstracta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identidad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particular.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</a:p>
          <a:p>
            <a:pPr algn="l">
              <a:lnSpc>
                <a:spcPts val="884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"ojo"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CBS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simbólica,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aprendemos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reconocer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</a:p>
          <a:p>
            <a:pPr algn="l">
              <a:lnSpc>
                <a:spcPts val="2852"/>
              </a:lnSpc>
            </a:pP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representación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empresa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particular.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7591" y="4256132"/>
            <a:ext cx="8953043" cy="74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identificaciones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corporativas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basadas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tratamiento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</a:p>
          <a:p>
            <a:pPr algn="l">
              <a:lnSpc>
                <a:spcPts val="884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tipográfico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especial.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7591" y="5115716"/>
            <a:ext cx="6235570" cy="51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combinaciones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símbolo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7591" y="5738041"/>
            <a:ext cx="8506254" cy="74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identificadores,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debe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tener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</a:p>
          <a:p>
            <a:pPr algn="l">
              <a:lnSpc>
                <a:spcPts val="884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corporación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representar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audiencia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dirigido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7591" y="1804492"/>
            <a:ext cx="4381529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Símbolos,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logotipos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979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74827" y="4091111"/>
            <a:ext cx="2729474" cy="1892437"/>
          </a:xfrm>
          <a:custGeom>
            <a:avLst/>
            <a:gdLst/>
            <a:ahLst/>
            <a:cxnLst/>
            <a:rect l="l" t="t" r="r" b="b"/>
            <a:pathLst>
              <a:path w="2729474" h="1892437">
                <a:moveTo>
                  <a:pt x="0" y="0"/>
                </a:moveTo>
                <a:lnTo>
                  <a:pt x="2729475" y="0"/>
                </a:lnTo>
                <a:lnTo>
                  <a:pt x="2729475" y="1892437"/>
                </a:lnTo>
                <a:lnTo>
                  <a:pt x="0" y="1892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4424" y="425621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9521" y="2140144"/>
            <a:ext cx="1397003" cy="1696974"/>
          </a:xfrm>
          <a:custGeom>
            <a:avLst/>
            <a:gdLst/>
            <a:ahLst/>
            <a:cxnLst/>
            <a:rect l="l" t="t" r="r" b="b"/>
            <a:pathLst>
              <a:path w="1397003" h="1696974">
                <a:moveTo>
                  <a:pt x="0" y="0"/>
                </a:moveTo>
                <a:lnTo>
                  <a:pt x="1397003" y="0"/>
                </a:lnTo>
                <a:lnTo>
                  <a:pt x="1397003" y="1696974"/>
                </a:lnTo>
                <a:lnTo>
                  <a:pt x="0" y="169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51666" y="2350265"/>
            <a:ext cx="4473016" cy="4618387"/>
          </a:xfrm>
          <a:custGeom>
            <a:avLst/>
            <a:gdLst/>
            <a:ahLst/>
            <a:cxnLst/>
            <a:rect l="l" t="t" r="r" b="b"/>
            <a:pathLst>
              <a:path w="4473016" h="4618387">
                <a:moveTo>
                  <a:pt x="0" y="0"/>
                </a:moveTo>
                <a:lnTo>
                  <a:pt x="4473016" y="0"/>
                </a:lnTo>
                <a:lnTo>
                  <a:pt x="4473016" y="4618387"/>
                </a:lnTo>
                <a:lnTo>
                  <a:pt x="0" y="461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9521" y="6281052"/>
            <a:ext cx="4394197" cy="1162869"/>
          </a:xfrm>
          <a:custGeom>
            <a:avLst/>
            <a:gdLst/>
            <a:ahLst/>
            <a:cxnLst/>
            <a:rect l="l" t="t" r="r" b="b"/>
            <a:pathLst>
              <a:path w="4394197" h="1162869">
                <a:moveTo>
                  <a:pt x="0" y="0"/>
                </a:moveTo>
                <a:lnTo>
                  <a:pt x="4394197" y="0"/>
                </a:lnTo>
                <a:lnTo>
                  <a:pt x="4394197" y="1162869"/>
                </a:lnTo>
                <a:lnTo>
                  <a:pt x="0" y="11628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80192" y="1817818"/>
            <a:ext cx="2059457" cy="1905000"/>
          </a:xfrm>
          <a:custGeom>
            <a:avLst/>
            <a:gdLst/>
            <a:ahLst/>
            <a:cxnLst/>
            <a:rect l="l" t="t" r="r" b="b"/>
            <a:pathLst>
              <a:path w="2059457" h="1905000">
                <a:moveTo>
                  <a:pt x="0" y="0"/>
                </a:moveTo>
                <a:lnTo>
                  <a:pt x="2059458" y="0"/>
                </a:lnTo>
                <a:lnTo>
                  <a:pt x="2059458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43021" y="1448800"/>
            <a:ext cx="5558257" cy="32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representación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abstracta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identidad.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3321" y="1410795"/>
            <a:ext cx="1292981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Symbols: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9821" y="569043"/>
            <a:ext cx="3875361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Símbolos: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ejemplos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598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01220" y="3267351"/>
            <a:ext cx="1844850" cy="1214209"/>
          </a:xfrm>
          <a:custGeom>
            <a:avLst/>
            <a:gdLst/>
            <a:ahLst/>
            <a:cxnLst/>
            <a:rect l="l" t="t" r="r" b="b"/>
            <a:pathLst>
              <a:path w="1844850" h="1214209">
                <a:moveTo>
                  <a:pt x="0" y="0"/>
                </a:moveTo>
                <a:lnTo>
                  <a:pt x="1844850" y="0"/>
                </a:lnTo>
                <a:lnTo>
                  <a:pt x="1844850" y="1214209"/>
                </a:lnTo>
                <a:lnTo>
                  <a:pt x="0" y="1214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5262" y="5617731"/>
            <a:ext cx="927716" cy="1227849"/>
          </a:xfrm>
          <a:custGeom>
            <a:avLst/>
            <a:gdLst/>
            <a:ahLst/>
            <a:cxnLst/>
            <a:rect l="l" t="t" r="r" b="b"/>
            <a:pathLst>
              <a:path w="927716" h="1227849">
                <a:moveTo>
                  <a:pt x="0" y="0"/>
                </a:moveTo>
                <a:lnTo>
                  <a:pt x="927716" y="0"/>
                </a:lnTo>
                <a:lnTo>
                  <a:pt x="927716" y="1227848"/>
                </a:lnTo>
                <a:lnTo>
                  <a:pt x="0" y="1227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07428" y="4868885"/>
            <a:ext cx="1517304" cy="1380754"/>
          </a:xfrm>
          <a:custGeom>
            <a:avLst/>
            <a:gdLst/>
            <a:ahLst/>
            <a:cxnLst/>
            <a:rect l="l" t="t" r="r" b="b"/>
            <a:pathLst>
              <a:path w="1517304" h="1380754">
                <a:moveTo>
                  <a:pt x="0" y="0"/>
                </a:moveTo>
                <a:lnTo>
                  <a:pt x="1517304" y="0"/>
                </a:lnTo>
                <a:lnTo>
                  <a:pt x="1517304" y="1380753"/>
                </a:lnTo>
                <a:lnTo>
                  <a:pt x="0" y="1380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9483" y="3817391"/>
            <a:ext cx="2118074" cy="1247308"/>
          </a:xfrm>
          <a:custGeom>
            <a:avLst/>
            <a:gdLst/>
            <a:ahLst/>
            <a:cxnLst/>
            <a:rect l="l" t="t" r="r" b="b"/>
            <a:pathLst>
              <a:path w="2118074" h="1247308">
                <a:moveTo>
                  <a:pt x="0" y="0"/>
                </a:moveTo>
                <a:lnTo>
                  <a:pt x="2118074" y="0"/>
                </a:lnTo>
                <a:lnTo>
                  <a:pt x="2118074" y="1247309"/>
                </a:lnTo>
                <a:lnTo>
                  <a:pt x="0" y="12473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38081" y="5677538"/>
            <a:ext cx="2118074" cy="1181414"/>
          </a:xfrm>
          <a:custGeom>
            <a:avLst/>
            <a:gdLst/>
            <a:ahLst/>
            <a:cxnLst/>
            <a:rect l="l" t="t" r="r" b="b"/>
            <a:pathLst>
              <a:path w="2118074" h="1181414">
                <a:moveTo>
                  <a:pt x="0" y="0"/>
                </a:moveTo>
                <a:lnTo>
                  <a:pt x="2118075" y="0"/>
                </a:lnTo>
                <a:lnTo>
                  <a:pt x="2118075" y="1181415"/>
                </a:lnTo>
                <a:lnTo>
                  <a:pt x="0" y="1181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64343" y="2125370"/>
            <a:ext cx="2375306" cy="749541"/>
          </a:xfrm>
          <a:custGeom>
            <a:avLst/>
            <a:gdLst/>
            <a:ahLst/>
            <a:cxnLst/>
            <a:rect l="l" t="t" r="r" b="b"/>
            <a:pathLst>
              <a:path w="2375306" h="749541">
                <a:moveTo>
                  <a:pt x="0" y="0"/>
                </a:moveTo>
                <a:lnTo>
                  <a:pt x="2375306" y="0"/>
                </a:lnTo>
                <a:lnTo>
                  <a:pt x="2375306" y="749542"/>
                </a:lnTo>
                <a:lnTo>
                  <a:pt x="0" y="7495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2134" y="1997888"/>
            <a:ext cx="2118074" cy="1435579"/>
          </a:xfrm>
          <a:custGeom>
            <a:avLst/>
            <a:gdLst/>
            <a:ahLst/>
            <a:cxnLst/>
            <a:rect l="l" t="t" r="r" b="b"/>
            <a:pathLst>
              <a:path w="2118074" h="1435579">
                <a:moveTo>
                  <a:pt x="0" y="0"/>
                </a:moveTo>
                <a:lnTo>
                  <a:pt x="2118074" y="0"/>
                </a:lnTo>
                <a:lnTo>
                  <a:pt x="2118074" y="1435579"/>
                </a:lnTo>
                <a:lnTo>
                  <a:pt x="0" y="1435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91241" y="3794188"/>
            <a:ext cx="2118074" cy="1237898"/>
          </a:xfrm>
          <a:custGeom>
            <a:avLst/>
            <a:gdLst/>
            <a:ahLst/>
            <a:cxnLst/>
            <a:rect l="l" t="t" r="r" b="b"/>
            <a:pathLst>
              <a:path w="2118074" h="1237898">
                <a:moveTo>
                  <a:pt x="0" y="0"/>
                </a:moveTo>
                <a:lnTo>
                  <a:pt x="2118074" y="0"/>
                </a:lnTo>
                <a:lnTo>
                  <a:pt x="2118074" y="1237898"/>
                </a:lnTo>
                <a:lnTo>
                  <a:pt x="0" y="12378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22561" y="3268028"/>
            <a:ext cx="1194140" cy="1109701"/>
          </a:xfrm>
          <a:custGeom>
            <a:avLst/>
            <a:gdLst/>
            <a:ahLst/>
            <a:cxnLst/>
            <a:rect l="l" t="t" r="r" b="b"/>
            <a:pathLst>
              <a:path w="1194140" h="1109701">
                <a:moveTo>
                  <a:pt x="0" y="0"/>
                </a:moveTo>
                <a:lnTo>
                  <a:pt x="1194140" y="0"/>
                </a:lnTo>
                <a:lnTo>
                  <a:pt x="1194140" y="1109700"/>
                </a:lnTo>
                <a:lnTo>
                  <a:pt x="0" y="1109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15186" y="2059353"/>
            <a:ext cx="2118074" cy="1223772"/>
          </a:xfrm>
          <a:custGeom>
            <a:avLst/>
            <a:gdLst/>
            <a:ahLst/>
            <a:cxnLst/>
            <a:rect l="l" t="t" r="r" b="b"/>
            <a:pathLst>
              <a:path w="2118074" h="1223772">
                <a:moveTo>
                  <a:pt x="0" y="0"/>
                </a:moveTo>
                <a:lnTo>
                  <a:pt x="2118075" y="0"/>
                </a:lnTo>
                <a:lnTo>
                  <a:pt x="2118075" y="1223772"/>
                </a:lnTo>
                <a:lnTo>
                  <a:pt x="0" y="1223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21307" y="5667156"/>
            <a:ext cx="1071324" cy="1071324"/>
          </a:xfrm>
          <a:custGeom>
            <a:avLst/>
            <a:gdLst/>
            <a:ahLst/>
            <a:cxnLst/>
            <a:rect l="l" t="t" r="r" b="b"/>
            <a:pathLst>
              <a:path w="1071324" h="1071324">
                <a:moveTo>
                  <a:pt x="0" y="0"/>
                </a:moveTo>
                <a:lnTo>
                  <a:pt x="1071324" y="0"/>
                </a:lnTo>
                <a:lnTo>
                  <a:pt x="1071324" y="1071324"/>
                </a:lnTo>
                <a:lnTo>
                  <a:pt x="0" y="10713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64218" y="4648667"/>
            <a:ext cx="1365609" cy="1515818"/>
          </a:xfrm>
          <a:custGeom>
            <a:avLst/>
            <a:gdLst/>
            <a:ahLst/>
            <a:cxnLst/>
            <a:rect l="l" t="t" r="r" b="b"/>
            <a:pathLst>
              <a:path w="1365609" h="1515818">
                <a:moveTo>
                  <a:pt x="0" y="0"/>
                </a:moveTo>
                <a:lnTo>
                  <a:pt x="1365609" y="0"/>
                </a:lnTo>
                <a:lnTo>
                  <a:pt x="1365609" y="1515818"/>
                </a:lnTo>
                <a:lnTo>
                  <a:pt x="0" y="15158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224533" y="1929222"/>
            <a:ext cx="1304382" cy="1054922"/>
          </a:xfrm>
          <a:custGeom>
            <a:avLst/>
            <a:gdLst/>
            <a:ahLst/>
            <a:cxnLst/>
            <a:rect l="l" t="t" r="r" b="b"/>
            <a:pathLst>
              <a:path w="1304382" h="1054922">
                <a:moveTo>
                  <a:pt x="0" y="0"/>
                </a:moveTo>
                <a:lnTo>
                  <a:pt x="1304382" y="0"/>
                </a:lnTo>
                <a:lnTo>
                  <a:pt x="1304382" y="1054922"/>
                </a:lnTo>
                <a:lnTo>
                  <a:pt x="0" y="105492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46284" y="1385640"/>
            <a:ext cx="810111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7192" y="569043"/>
            <a:ext cx="6349975" cy="11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Logos: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ejemplos</a:t>
            </a:r>
          </a:p>
          <a:p>
            <a:pPr algn="ctr">
              <a:lnSpc>
                <a:spcPts val="2475"/>
              </a:lnSpc>
            </a:pP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símbolo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combinación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09314" y="6450530"/>
            <a:ext cx="3883981" cy="9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8"/>
              </a:lnSpc>
            </a:pP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logotipos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mayor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 convierten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símbolos.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general,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 tipo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elimina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 vuelve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universalmente</a:t>
            </a:r>
            <a:r>
              <a:rPr lang="en-US" sz="149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9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conocido.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17" y="-62551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9484" y="2134057"/>
            <a:ext cx="4197010" cy="1156506"/>
          </a:xfrm>
          <a:custGeom>
            <a:avLst/>
            <a:gdLst/>
            <a:ahLst/>
            <a:cxnLst/>
            <a:rect l="l" t="t" r="r" b="b"/>
            <a:pathLst>
              <a:path w="4197010" h="1156506">
                <a:moveTo>
                  <a:pt x="0" y="0"/>
                </a:moveTo>
                <a:lnTo>
                  <a:pt x="4197010" y="0"/>
                </a:lnTo>
                <a:lnTo>
                  <a:pt x="4197010" y="1156507"/>
                </a:lnTo>
                <a:lnTo>
                  <a:pt x="0" y="1156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1843" y="2225850"/>
            <a:ext cx="3367459" cy="1174871"/>
          </a:xfrm>
          <a:custGeom>
            <a:avLst/>
            <a:gdLst/>
            <a:ahLst/>
            <a:cxnLst/>
            <a:rect l="l" t="t" r="r" b="b"/>
            <a:pathLst>
              <a:path w="3367459" h="1174871">
                <a:moveTo>
                  <a:pt x="0" y="0"/>
                </a:moveTo>
                <a:lnTo>
                  <a:pt x="3367459" y="0"/>
                </a:lnTo>
                <a:lnTo>
                  <a:pt x="3367459" y="1174870"/>
                </a:lnTo>
                <a:lnTo>
                  <a:pt x="0" y="11748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58395" y="3950351"/>
            <a:ext cx="3367459" cy="1272149"/>
          </a:xfrm>
          <a:custGeom>
            <a:avLst/>
            <a:gdLst/>
            <a:ahLst/>
            <a:cxnLst/>
            <a:rect l="l" t="t" r="r" b="b"/>
            <a:pathLst>
              <a:path w="3367459" h="1272149">
                <a:moveTo>
                  <a:pt x="0" y="0"/>
                </a:moveTo>
                <a:lnTo>
                  <a:pt x="3367459" y="0"/>
                </a:lnTo>
                <a:lnTo>
                  <a:pt x="3367459" y="1272149"/>
                </a:lnTo>
                <a:lnTo>
                  <a:pt x="0" y="1272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2390" y="3902774"/>
            <a:ext cx="2853261" cy="1502721"/>
          </a:xfrm>
          <a:custGeom>
            <a:avLst/>
            <a:gdLst/>
            <a:ahLst/>
            <a:cxnLst/>
            <a:rect l="l" t="t" r="r" b="b"/>
            <a:pathLst>
              <a:path w="2853261" h="1502721">
                <a:moveTo>
                  <a:pt x="0" y="0"/>
                </a:moveTo>
                <a:lnTo>
                  <a:pt x="2853261" y="0"/>
                </a:lnTo>
                <a:lnTo>
                  <a:pt x="2853261" y="1502721"/>
                </a:lnTo>
                <a:lnTo>
                  <a:pt x="0" y="15027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94306" y="6050175"/>
            <a:ext cx="2829135" cy="1047540"/>
          </a:xfrm>
          <a:custGeom>
            <a:avLst/>
            <a:gdLst/>
            <a:ahLst/>
            <a:cxnLst/>
            <a:rect l="l" t="t" r="r" b="b"/>
            <a:pathLst>
              <a:path w="2829135" h="1047540">
                <a:moveTo>
                  <a:pt x="0" y="0"/>
                </a:moveTo>
                <a:lnTo>
                  <a:pt x="2829135" y="0"/>
                </a:lnTo>
                <a:lnTo>
                  <a:pt x="2829135" y="1047541"/>
                </a:lnTo>
                <a:lnTo>
                  <a:pt x="0" y="10475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5383" y="5656755"/>
            <a:ext cx="2483558" cy="1862671"/>
          </a:xfrm>
          <a:custGeom>
            <a:avLst/>
            <a:gdLst/>
            <a:ahLst/>
            <a:cxnLst/>
            <a:rect l="l" t="t" r="r" b="b"/>
            <a:pathLst>
              <a:path w="2483558" h="1862671">
                <a:moveTo>
                  <a:pt x="0" y="0"/>
                </a:moveTo>
                <a:lnTo>
                  <a:pt x="2483558" y="0"/>
                </a:lnTo>
                <a:lnTo>
                  <a:pt x="2483558" y="1862671"/>
                </a:lnTo>
                <a:lnTo>
                  <a:pt x="0" y="18626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4968" y="5973442"/>
            <a:ext cx="2916317" cy="1041368"/>
          </a:xfrm>
          <a:custGeom>
            <a:avLst/>
            <a:gdLst/>
            <a:ahLst/>
            <a:cxnLst/>
            <a:rect l="l" t="t" r="r" b="b"/>
            <a:pathLst>
              <a:path w="2916317" h="1041368">
                <a:moveTo>
                  <a:pt x="0" y="0"/>
                </a:moveTo>
                <a:lnTo>
                  <a:pt x="2916317" y="0"/>
                </a:lnTo>
                <a:lnTo>
                  <a:pt x="2916317" y="1041368"/>
                </a:lnTo>
                <a:lnTo>
                  <a:pt x="0" y="1041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97668" y="3848986"/>
            <a:ext cx="2015985" cy="1276798"/>
          </a:xfrm>
          <a:custGeom>
            <a:avLst/>
            <a:gdLst/>
            <a:ahLst/>
            <a:cxnLst/>
            <a:rect l="l" t="t" r="r" b="b"/>
            <a:pathLst>
              <a:path w="2015985" h="1276798">
                <a:moveTo>
                  <a:pt x="0" y="0"/>
                </a:moveTo>
                <a:lnTo>
                  <a:pt x="2015985" y="0"/>
                </a:lnTo>
                <a:lnTo>
                  <a:pt x="2015985" y="1276798"/>
                </a:lnTo>
                <a:lnTo>
                  <a:pt x="0" y="1276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6665" y="1384878"/>
            <a:ext cx="1344835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10583" y="568281"/>
            <a:ext cx="3817534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Logotipo: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ejemplos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7146" y="1410224"/>
            <a:ext cx="3807133" cy="32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símbolo</a:t>
            </a:r>
            <a:r>
              <a:rPr lang="en-US" sz="1768" spc="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compuesto</a:t>
            </a:r>
            <a:r>
              <a:rPr lang="en-US" sz="1768" spc="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solo</a:t>
            </a:r>
            <a:r>
              <a:rPr lang="en-US" sz="1768" spc="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 spc="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17">
                <a:solidFill>
                  <a:srgbClr val="020404"/>
                </a:solidFill>
                <a:latin typeface="Arial"/>
                <a:ea typeface="Arial"/>
                <a:cs typeface="Arial"/>
                <a:sym typeface="Arial"/>
              </a:rPr>
              <a:t>tipo.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9232" y="1948053"/>
            <a:ext cx="7273271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Entonces,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17885" y="6374854"/>
            <a:ext cx="6066653" cy="82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4"/>
              </a:lnSpc>
            </a:pPr>
            <a:r>
              <a:rPr lang="en-US" sz="4724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Comunicación</a:t>
            </a:r>
            <a:r>
              <a:rPr lang="en-US" sz="472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724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visual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5688" y="5473675"/>
            <a:ext cx="4525166" cy="66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3"/>
              </a:lnSpc>
            </a:pPr>
            <a:r>
              <a:rPr lang="en-US" sz="371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71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1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71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1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</a:t>
            </a:r>
            <a:r>
              <a:rPr lang="en-US" sz="371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1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074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79538" y="3374708"/>
            <a:ext cx="6969319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¿Cómo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funciona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741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2450" y="583063"/>
            <a:ext cx="531422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6062" y="1325251"/>
            <a:ext cx="9368419" cy="296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Cómo</a:t>
            </a:r>
            <a:r>
              <a:rPr lang="en-US" sz="2252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funciona</a:t>
            </a:r>
            <a:r>
              <a:rPr lang="en-US" sz="2252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2252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  <a:p>
            <a:pPr algn="l">
              <a:lnSpc>
                <a:spcPts val="2367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vínculo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entre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audiencia.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lado,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suele estar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demasiado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cerca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diversas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puede presentar.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aprenden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construir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cómo presentarlo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éxito.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propósito del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menudo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colaboran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investigadores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mercado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especialistas 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naturaleza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audiencia.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elige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concepto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 diseño,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ilustradores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fotógrafos,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así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tipógrafos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 impresores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especialistas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producto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final.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4365" y="4637656"/>
            <a:ext cx="1005859" cy="424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cliente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92388" y="5819565"/>
            <a:ext cx="1517275" cy="424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diseñador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1009" y="4966878"/>
            <a:ext cx="3318862" cy="22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8"/>
              </a:lnSpc>
            </a:pP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tiene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un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producto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mensaje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para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"vender"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3319" y="6194508"/>
            <a:ext cx="2491407" cy="81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tiene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las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habilidades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para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editar, organizar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organizar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la información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dada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una solución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creativa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124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4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visualmente agradable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54614" y="5182943"/>
            <a:ext cx="1304268" cy="34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7"/>
              </a:lnSpc>
            </a:pPr>
            <a:r>
              <a:rPr lang="en-US" sz="1948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idea</a:t>
            </a:r>
            <a:r>
              <a:rPr lang="en-US" sz="1948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48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genial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49838" y="4447889"/>
            <a:ext cx="3142631" cy="34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7"/>
              </a:lnSpc>
            </a:pPr>
            <a:r>
              <a:rPr lang="en-US" sz="1948" b="1" spc="9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investigación</a:t>
            </a:r>
            <a:r>
              <a:rPr lang="en-US" sz="1948" b="1" spc="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48" b="1" spc="9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1948" b="1" spc="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948" b="1" spc="9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mercado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2592" y="5503431"/>
            <a:ext cx="1693964" cy="39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"/>
              </a:lnSpc>
            </a:pP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Experimente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con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diferentes imágenes,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letra, ilustraciones,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etc.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13630" y="4742088"/>
            <a:ext cx="2286886" cy="46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5"/>
              </a:lnSpc>
            </a:pP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¿Cómo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llegar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al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público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objetivo? ¿A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que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responden? ¿Cómo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podemos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atraer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su</a:t>
            </a:r>
            <a:r>
              <a:rPr lang="en-US" sz="9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99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atención?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9971" y="6076998"/>
            <a:ext cx="1566329" cy="86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audiencia</a:t>
            </a:r>
          </a:p>
          <a:p>
            <a:pPr algn="l">
              <a:lnSpc>
                <a:spcPts val="1850"/>
              </a:lnSpc>
            </a:pPr>
            <a:r>
              <a:rPr lang="en-US" sz="133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¿Lo</a:t>
            </a:r>
            <a:r>
              <a:rPr lang="en-US" sz="133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33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"entienden"? ¿Lo</a:t>
            </a:r>
            <a:r>
              <a:rPr lang="en-US" sz="133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33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“compran”?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312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5879" y="583063"/>
            <a:ext cx="531422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5988" y="1757115"/>
            <a:ext cx="3014920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6794" y="2386841"/>
            <a:ext cx="9015527" cy="125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2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buen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estructura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torno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 obtenga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solución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adecuados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problema comercial,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cuatro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pasos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involucrados 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25519" y="3919614"/>
            <a:ext cx="4535643" cy="264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0"/>
              </a:lnSpc>
            </a:pP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1.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Reunión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informativa 2.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 3.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Obras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arte 4.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Producción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979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3212" y="583063"/>
            <a:ext cx="4319083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9927" y="4568066"/>
            <a:ext cx="2705138" cy="183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proyecto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objetivo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gastos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esperados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calendario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fecha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límite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coste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presupuesto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cita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4024" y="4567609"/>
            <a:ext cx="3481854" cy="92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especificaciones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tamaño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pautas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identidad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corporativa •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archivos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2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2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021" y="2677716"/>
            <a:ext cx="7765066" cy="77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etapa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suele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conversación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consulta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entre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 cliente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general,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cubre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 preocupaciones: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3666" y="1843888"/>
            <a:ext cx="4534748" cy="5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1"/>
              </a:lnSpc>
            </a:pP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1.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Reunión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informativa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8324" y="4105332"/>
            <a:ext cx="2639054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Descripción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básica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75251" y="4105332"/>
            <a:ext cx="2395918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Resumen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técnico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074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94784" y="598199"/>
            <a:ext cx="531422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8284" y="1606525"/>
            <a:ext cx="3398787" cy="35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1"/>
              </a:lnSpc>
            </a:pP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5568" y="2489130"/>
            <a:ext cx="2939167" cy="44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2876" y="2984430"/>
            <a:ext cx="4260523" cy="138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•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imágenes</a:t>
            </a:r>
          </a:p>
          <a:p>
            <a:pPr algn="l">
              <a:lnSpc>
                <a:spcPts val="1021"/>
              </a:lnSpc>
            </a:pP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•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</a:p>
          <a:p>
            <a:pPr algn="l">
              <a:lnSpc>
                <a:spcPts val="3883"/>
              </a:lnSpc>
            </a:pP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•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imagen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tipografía</a:t>
            </a:r>
          </a:p>
          <a:p>
            <a:pPr algn="l">
              <a:lnSpc>
                <a:spcPts val="1021"/>
              </a:lnSpc>
            </a:pP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•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símbolos,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logotipos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2043" b="1" spc="2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 spc="20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logotipos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982" y="4465987"/>
            <a:ext cx="3634226" cy="57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9"/>
              </a:lnSpc>
            </a:pP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1814" y="5197621"/>
            <a:ext cx="2504808" cy="125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2"/>
              </a:lnSpc>
            </a:pP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•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sesión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informativa •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 •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obra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arte •</a:t>
            </a:r>
            <a:r>
              <a:rPr lang="en-US" sz="204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43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producción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598" y="-61598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3593" y="583063"/>
            <a:ext cx="4319083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3108" y="2585637"/>
            <a:ext cx="8562280" cy="87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etapa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área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consume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requiere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mucho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ensayo 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error,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así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mucha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entre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Suele llevarse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cabo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etapas: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4047" y="1818484"/>
            <a:ext cx="1888846" cy="5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1"/>
              </a:lnSpc>
            </a:pP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2.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1048" y="5234464"/>
            <a:ext cx="2318937" cy="159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"/>
              </a:lnSpc>
            </a:pP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revisa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 informe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desarrolla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varios conceptos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diseños preliminares.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Luego selecciona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opciones más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apropiadas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 mayor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desarrollo.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2550" y="5249504"/>
            <a:ext cx="2387937" cy="136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"/>
              </a:lnSpc>
            </a:pP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presenta soluciones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visuales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explica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 diseño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cliente.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 ofrece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puede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solicitar</a:t>
            </a:r>
            <a:r>
              <a:rPr lang="en-US" sz="15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cambios.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23341" y="5192735"/>
            <a:ext cx="2115741" cy="100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8"/>
              </a:lnSpc>
            </a:pP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realiza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 cambios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solicitados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afina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según sea</a:t>
            </a:r>
            <a:r>
              <a:rPr lang="en-US" sz="1579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9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necesario.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3114" y="4605366"/>
            <a:ext cx="1443438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Desarrollo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5777" y="4595070"/>
            <a:ext cx="1832705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Presentación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47595" y="4600632"/>
            <a:ext cx="1848374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252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Refinamiento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13712" y="3948084"/>
            <a:ext cx="236010" cy="57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7"/>
              </a:lnSpc>
            </a:pPr>
            <a:r>
              <a:rPr lang="en-US" sz="3276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63220" y="3935178"/>
            <a:ext cx="236010" cy="57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7"/>
              </a:lnSpc>
            </a:pPr>
            <a:r>
              <a:rPr lang="en-US" sz="3276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51009" y="3935178"/>
            <a:ext cx="236010" cy="57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276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17" y="-60836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3974" y="583825"/>
            <a:ext cx="4319083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3489" y="2595924"/>
            <a:ext cx="8619039" cy="139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prepara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archivos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proporciona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"prueba"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 verá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final.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generalmente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correo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electrónico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papel (impreso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papel).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luego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aprueba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firmando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 marca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cambios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gustaría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hacer.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solicitan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cambios,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 proporcionará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segunda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4428" y="1819246"/>
            <a:ext cx="3211401" cy="5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1"/>
              </a:lnSpc>
            </a:pP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3.</a:t>
            </a:r>
            <a:r>
              <a:rPr lang="en-US" sz="3279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Obras</a:t>
            </a:r>
            <a:r>
              <a:rPr lang="en-US" sz="3279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279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arte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85264" y="5195392"/>
            <a:ext cx="5692226" cy="2249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2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término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utilizado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empresas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 impresión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imprimieron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versión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 prueba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verla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confirmar que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desea.</a:t>
            </a:r>
          </a:p>
          <a:p>
            <a:pPr algn="l">
              <a:lnSpc>
                <a:spcPts val="4006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Algunas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empresas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impresión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utilizan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término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</a:p>
          <a:p>
            <a:pPr algn="l">
              <a:lnSpc>
                <a:spcPts val="801"/>
              </a:lnSpc>
            </a:pP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PDF,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formato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PDF.</a:t>
            </a:r>
            <a:r>
              <a:rPr lang="en-US" sz="160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</a:p>
          <a:p>
            <a:pPr algn="l">
              <a:lnSpc>
                <a:spcPts val="2604"/>
              </a:lnSpc>
            </a:pP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formato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portátil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y,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602" spc="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4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ve,</a:t>
            </a:r>
          </a:p>
          <a:p>
            <a:pPr algn="l">
              <a:lnSpc>
                <a:spcPts val="801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muestra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exactamente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verá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</a:p>
          <a:p>
            <a:pPr algn="l">
              <a:lnSpc>
                <a:spcPts val="2604"/>
              </a:lnSpc>
            </a:pPr>
            <a:r>
              <a:rPr lang="en-US" sz="1602" spc="16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imprimiera.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309" y="4734649"/>
            <a:ext cx="2995632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una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prueba?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0093" y="4932483"/>
            <a:ext cx="1303763" cy="283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61"/>
              </a:lnSpc>
            </a:pPr>
            <a:r>
              <a:rPr lang="en-US" sz="1647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59884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1688" y="584778"/>
            <a:ext cx="4319083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proceso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1203" y="2596877"/>
            <a:ext cx="8390192" cy="277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pasado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aprobación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dice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 está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lista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producción.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agrega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marcas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recorte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 asegura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colores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pantone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utilizados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sean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precisos. Algunos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requerir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"rótulos"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pantone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indicar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 utiliza.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convertirá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fuentes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contornos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guardará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 archivo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formatos.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(ai,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pdf,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jpg)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luego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grábelos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disco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 ha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solicitado.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enviar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archivos 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impresora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fábrica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comercial.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casos,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 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solicitará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prueba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impresora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pasará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 aprobación.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2142" y="1820199"/>
            <a:ext cx="2809170" cy="5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1"/>
              </a:lnSpc>
            </a:pP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4.</a:t>
            </a:r>
            <a:r>
              <a:rPr lang="en-US" sz="327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9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Producción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06306" y="6786124"/>
            <a:ext cx="620840" cy="1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"/>
              </a:lnSpc>
            </a:pP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PMS</a:t>
            </a: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2562C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47780" y="6787477"/>
            <a:ext cx="556793" cy="1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"/>
              </a:lnSpc>
            </a:pP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PMS</a:t>
            </a: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230C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77280" y="6785562"/>
            <a:ext cx="1316117" cy="16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"/>
              </a:lnSpc>
            </a:pP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PURPLEC</a:t>
            </a: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PMS2975C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62714" y="6787363"/>
            <a:ext cx="556793" cy="1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"/>
              </a:lnSpc>
            </a:pP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PMS</a:t>
            </a: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359C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18751" y="6785896"/>
            <a:ext cx="556793" cy="1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4"/>
              </a:lnSpc>
            </a:pP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PMS</a:t>
            </a:r>
            <a:r>
              <a:rPr lang="en-US" sz="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>
                <a:solidFill>
                  <a:srgbClr val="241E1E"/>
                </a:solidFill>
                <a:latin typeface="Arial"/>
                <a:ea typeface="Arial"/>
                <a:cs typeface="Arial"/>
                <a:sym typeface="Arial"/>
              </a:rPr>
              <a:t>225C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14825" y="5549275"/>
            <a:ext cx="4604471" cy="39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3"/>
              </a:lnSpc>
            </a:pPr>
            <a:r>
              <a:rPr lang="en-US" sz="2230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ejemplo</a:t>
            </a:r>
            <a:r>
              <a:rPr lang="en-US" sz="2230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30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230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30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llamadas</a:t>
            </a:r>
            <a:r>
              <a:rPr lang="en-US" sz="2230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30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230" b="1" spc="1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30" b="1" spc="1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pantone: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074" y="-59884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81835" y="3490093"/>
            <a:ext cx="5269059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...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741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45025" y="581158"/>
            <a:ext cx="531422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8525" y="1567882"/>
            <a:ext cx="8716175" cy="108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Suponga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quiere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anunciar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vender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algo,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persuadir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alguien,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explicar 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complicado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demostrar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proceso.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</a:p>
          <a:p>
            <a:pPr algn="l">
              <a:lnSpc>
                <a:spcPts val="3030"/>
              </a:lnSpc>
            </a:pP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desea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comunicar.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¿Cómo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"envía"?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Podrías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decirle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7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gente</a:t>
            </a:r>
          </a:p>
          <a:p>
            <a:pPr algn="l">
              <a:lnSpc>
                <a:spcPts val="17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retransmitidos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radio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altavoz.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verbal.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8525" y="3106464"/>
            <a:ext cx="8858517" cy="121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7"/>
              </a:lnSpc>
            </a:pP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utiliza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algún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cartel;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Escribe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carta;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anuncio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revista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portada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álbum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incluso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copia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impresa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computadora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utilizando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llamada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 rot="-584640">
            <a:off x="901334" y="5732805"/>
            <a:ext cx="920306" cy="326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Carteles</a:t>
            </a:r>
          </a:p>
        </p:txBody>
      </p:sp>
      <p:sp>
        <p:nvSpPr>
          <p:cNvPr id="7" name="TextBox 7"/>
          <p:cNvSpPr txBox="1"/>
          <p:nvPr/>
        </p:nvSpPr>
        <p:spPr>
          <a:xfrm rot="-659520">
            <a:off x="2740562" y="4709783"/>
            <a:ext cx="699868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dirty="0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Carta</a:t>
            </a:r>
          </a:p>
        </p:txBody>
      </p:sp>
      <p:sp>
        <p:nvSpPr>
          <p:cNvPr id="8" name="TextBox 8"/>
          <p:cNvSpPr txBox="1"/>
          <p:nvPr/>
        </p:nvSpPr>
        <p:spPr>
          <a:xfrm rot="356340">
            <a:off x="6431044" y="4969639"/>
            <a:ext cx="134329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799" b="1" dirty="0" err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Tarjeta</a:t>
            </a:r>
            <a:r>
              <a:rPr lang="en-US" sz="17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799" b="1" dirty="0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</a:p>
        </p:txBody>
      </p:sp>
      <p:sp>
        <p:nvSpPr>
          <p:cNvPr id="9" name="TextBox 9"/>
          <p:cNvSpPr txBox="1"/>
          <p:nvPr/>
        </p:nvSpPr>
        <p:spPr>
          <a:xfrm rot="356340">
            <a:off x="6473853" y="5165117"/>
            <a:ext cx="106160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799" b="1" dirty="0" err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negocios</a:t>
            </a:r>
            <a:endParaRPr lang="en-US" sz="1799" b="1" dirty="0">
              <a:solidFill>
                <a:srgbClr val="07080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125520">
            <a:off x="4866818" y="4324660"/>
            <a:ext cx="1062281" cy="707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799" b="1" dirty="0" err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Portadas</a:t>
            </a:r>
            <a:r>
              <a:rPr lang="en-US" sz="1799" b="1" dirty="0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1799" b="1" dirty="0" err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álbumes</a:t>
            </a:r>
            <a:endParaRPr lang="en-US" sz="1799" b="1" dirty="0">
              <a:solidFill>
                <a:srgbClr val="07080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 rot="386640">
            <a:off x="8226635" y="5160769"/>
            <a:ext cx="1049426" cy="326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Empaque</a:t>
            </a:r>
          </a:p>
        </p:txBody>
      </p:sp>
      <p:sp>
        <p:nvSpPr>
          <p:cNvPr id="12" name="TextBox 12"/>
          <p:cNvSpPr txBox="1"/>
          <p:nvPr/>
        </p:nvSpPr>
        <p:spPr>
          <a:xfrm rot="531840">
            <a:off x="6444881" y="6369530"/>
            <a:ext cx="1109767" cy="49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2"/>
              </a:lnSpc>
            </a:pPr>
            <a:r>
              <a:rPr lang="en-US" sz="1800" b="1" spc="27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Anuncio de</a:t>
            </a:r>
            <a:r>
              <a:rPr lang="en-US" sz="1800" b="1" spc="27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800" b="1" spc="27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revista</a:t>
            </a:r>
          </a:p>
        </p:txBody>
      </p:sp>
      <p:sp>
        <p:nvSpPr>
          <p:cNvPr id="13" name="TextBox 13"/>
          <p:cNvSpPr txBox="1"/>
          <p:nvPr/>
        </p:nvSpPr>
        <p:spPr>
          <a:xfrm rot="-137340">
            <a:off x="4156614" y="6636907"/>
            <a:ext cx="1334681" cy="253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Portadas</a:t>
            </a:r>
            <a:r>
              <a:rPr lang="en-US" sz="17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</a:p>
        </p:txBody>
      </p:sp>
      <p:sp>
        <p:nvSpPr>
          <p:cNvPr id="14" name="TextBox 14"/>
          <p:cNvSpPr txBox="1"/>
          <p:nvPr/>
        </p:nvSpPr>
        <p:spPr>
          <a:xfrm rot="-137340">
            <a:off x="4446460" y="6868041"/>
            <a:ext cx="634784" cy="25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libros</a:t>
            </a:r>
          </a:p>
        </p:txBody>
      </p:sp>
      <p:sp>
        <p:nvSpPr>
          <p:cNvPr id="15" name="TextBox 15"/>
          <p:cNvSpPr txBox="1"/>
          <p:nvPr/>
        </p:nvSpPr>
        <p:spPr>
          <a:xfrm rot="-2040300">
            <a:off x="2827270" y="6706506"/>
            <a:ext cx="1126617" cy="326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1">
                <a:solidFill>
                  <a:srgbClr val="070809"/>
                </a:solidFill>
                <a:latin typeface="Arial Bold"/>
                <a:ea typeface="Arial Bold"/>
                <a:cs typeface="Arial Bold"/>
                <a:sym typeface="Arial Bold"/>
              </a:rPr>
              <a:t>Logotipos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312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5879" y="581158"/>
            <a:ext cx="5314226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el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9955" y="1732093"/>
            <a:ext cx="8699821" cy="117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7"/>
              </a:lnSpc>
            </a:pP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dibujadas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pintadas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fotografiadas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generadas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computadora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componen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letra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encuentran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créditos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películas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anuncios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televisión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libros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revistas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menús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incluso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pantallas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 dirty="0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1768" spc="8" dirty="0" err="1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computadoras</a:t>
            </a:r>
            <a:endParaRPr lang="en-US" sz="1768" spc="8" dirty="0">
              <a:solidFill>
                <a:srgbClr val="0708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9955" y="3008290"/>
            <a:ext cx="8706422" cy="73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crean,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eligen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organizan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(tipografía,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</a:p>
          <a:p>
            <a:pPr algn="l">
              <a:lnSpc>
                <a:spcPts val="884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llamado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"espacio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blanco"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rodea)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9955" y="3842480"/>
            <a:ext cx="9154363" cy="118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diaria.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cosas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humildes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envoltorios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</a:p>
          <a:p>
            <a:pPr algn="l">
              <a:lnSpc>
                <a:spcPts val="884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goma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mascar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hasta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cosas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enormes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vallas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publicitarias,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pasando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camiseta</a:t>
            </a:r>
          </a:p>
          <a:p>
            <a:pPr algn="l">
              <a:lnSpc>
                <a:spcPts val="2652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estás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usando,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persuade,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organiza,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estimula,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localiza,</a:t>
            </a:r>
          </a:p>
          <a:p>
            <a:pPr algn="l">
              <a:lnSpc>
                <a:spcPts val="884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identifica,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atrae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atención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proporciona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placer.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9955" y="5125793"/>
            <a:ext cx="8919448" cy="118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0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creativo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combina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comunicar</a:t>
            </a:r>
          </a:p>
          <a:p>
            <a:pPr algn="l">
              <a:lnSpc>
                <a:spcPts val="884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ideas.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trabaja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variedad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</a:p>
          <a:p>
            <a:pPr algn="l">
              <a:lnSpc>
                <a:spcPts val="2652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transmitir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audiencia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específica.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</a:p>
          <a:p>
            <a:pPr algn="l">
              <a:lnSpc>
                <a:spcPts val="884"/>
              </a:lnSpc>
            </a:pP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tipografía.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979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87795" y="4285831"/>
            <a:ext cx="1422902" cy="715518"/>
          </a:xfrm>
          <a:custGeom>
            <a:avLst/>
            <a:gdLst/>
            <a:ahLst/>
            <a:cxnLst/>
            <a:rect l="l" t="t" r="r" b="b"/>
            <a:pathLst>
              <a:path w="1422902" h="715518">
                <a:moveTo>
                  <a:pt x="0" y="0"/>
                </a:moveTo>
                <a:lnTo>
                  <a:pt x="1422902" y="0"/>
                </a:lnTo>
                <a:lnTo>
                  <a:pt x="1422902" y="715518"/>
                </a:lnTo>
                <a:lnTo>
                  <a:pt x="0" y="71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88416" y="4216413"/>
            <a:ext cx="1891560" cy="756618"/>
          </a:xfrm>
          <a:custGeom>
            <a:avLst/>
            <a:gdLst/>
            <a:ahLst/>
            <a:cxnLst/>
            <a:rect l="l" t="t" r="r" b="b"/>
            <a:pathLst>
              <a:path w="1891560" h="756618">
                <a:moveTo>
                  <a:pt x="0" y="0"/>
                </a:moveTo>
                <a:lnTo>
                  <a:pt x="1891560" y="0"/>
                </a:lnTo>
                <a:lnTo>
                  <a:pt x="1891560" y="756618"/>
                </a:lnTo>
                <a:lnTo>
                  <a:pt x="0" y="756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97778" y="4408713"/>
            <a:ext cx="832980" cy="461496"/>
          </a:xfrm>
          <a:custGeom>
            <a:avLst/>
            <a:gdLst/>
            <a:ahLst/>
            <a:cxnLst/>
            <a:rect l="l" t="t" r="r" b="b"/>
            <a:pathLst>
              <a:path w="832980" h="461496">
                <a:moveTo>
                  <a:pt x="0" y="0"/>
                </a:moveTo>
                <a:lnTo>
                  <a:pt x="832980" y="0"/>
                </a:lnTo>
                <a:lnTo>
                  <a:pt x="832980" y="461496"/>
                </a:lnTo>
                <a:lnTo>
                  <a:pt x="0" y="461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13212" y="581158"/>
            <a:ext cx="4731287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2727" y="5691730"/>
            <a:ext cx="9035386" cy="139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image-based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design,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images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carry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entire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message;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are few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words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help.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images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photographic,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painted,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drawn,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or graphically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rendered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ways.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Image-based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employed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 designer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determines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that,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particular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case,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indeed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worth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thousand words.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2727" y="2339254"/>
            <a:ext cx="9023728" cy="1945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desarrollan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representar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clientes quieren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comunicar.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 increíblemente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poderosas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convincentes,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transmiten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información,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sino también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estados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ánimo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emociones.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personas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responden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instintivamente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 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basándose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personalidades,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asociaciones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previas.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Por ejemplo,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sabes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ají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picante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combinación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 imagen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juego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0021" y="1679010"/>
            <a:ext cx="4019693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 spc="22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252" b="1" spc="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22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2252" b="1" spc="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22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252" b="1" spc="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 spc="22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imágenes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4607" y="5084702"/>
            <a:ext cx="5870200" cy="19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6"/>
              </a:lnSpc>
            </a:pP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restaurante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Chili's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cambió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recientemente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logotipo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tipográfico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basado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75" spc="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75" spc="5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598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8740" y="4378462"/>
            <a:ext cx="2290382" cy="3103826"/>
          </a:xfrm>
          <a:custGeom>
            <a:avLst/>
            <a:gdLst/>
            <a:ahLst/>
            <a:cxnLst/>
            <a:rect l="l" t="t" r="r" b="b"/>
            <a:pathLst>
              <a:path w="2290382" h="3103826">
                <a:moveTo>
                  <a:pt x="0" y="0"/>
                </a:moveTo>
                <a:lnTo>
                  <a:pt x="2290382" y="0"/>
                </a:lnTo>
                <a:lnTo>
                  <a:pt x="2290382" y="3103826"/>
                </a:lnTo>
                <a:lnTo>
                  <a:pt x="0" y="3103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83448" y="1531020"/>
            <a:ext cx="2118427" cy="2410177"/>
          </a:xfrm>
          <a:custGeom>
            <a:avLst/>
            <a:gdLst/>
            <a:ahLst/>
            <a:cxnLst/>
            <a:rect l="l" t="t" r="r" b="b"/>
            <a:pathLst>
              <a:path w="2118427" h="2410177">
                <a:moveTo>
                  <a:pt x="0" y="0"/>
                </a:moveTo>
                <a:lnTo>
                  <a:pt x="2118427" y="0"/>
                </a:lnTo>
                <a:lnTo>
                  <a:pt x="2118427" y="2410177"/>
                </a:lnTo>
                <a:lnTo>
                  <a:pt x="0" y="2410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2230" y="5004197"/>
            <a:ext cx="3529641" cy="2353094"/>
          </a:xfrm>
          <a:custGeom>
            <a:avLst/>
            <a:gdLst/>
            <a:ahLst/>
            <a:cxnLst/>
            <a:rect l="l" t="t" r="r" b="b"/>
            <a:pathLst>
              <a:path w="3529641" h="2353094">
                <a:moveTo>
                  <a:pt x="0" y="0"/>
                </a:moveTo>
                <a:lnTo>
                  <a:pt x="3529641" y="0"/>
                </a:lnTo>
                <a:lnTo>
                  <a:pt x="3529641" y="2353094"/>
                </a:lnTo>
                <a:lnTo>
                  <a:pt x="0" y="23530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1445" y="1315907"/>
            <a:ext cx="2714177" cy="2714177"/>
          </a:xfrm>
          <a:custGeom>
            <a:avLst/>
            <a:gdLst/>
            <a:ahLst/>
            <a:cxnLst/>
            <a:rect l="l" t="t" r="r" b="b"/>
            <a:pathLst>
              <a:path w="2714177" h="2714177">
                <a:moveTo>
                  <a:pt x="0" y="0"/>
                </a:moveTo>
                <a:lnTo>
                  <a:pt x="2714177" y="0"/>
                </a:lnTo>
                <a:lnTo>
                  <a:pt x="2714177" y="2714178"/>
                </a:lnTo>
                <a:lnTo>
                  <a:pt x="0" y="27141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63377" y="4339428"/>
            <a:ext cx="2001917" cy="3010395"/>
          </a:xfrm>
          <a:custGeom>
            <a:avLst/>
            <a:gdLst/>
            <a:ahLst/>
            <a:cxnLst/>
            <a:rect l="l" t="t" r="r" b="b"/>
            <a:pathLst>
              <a:path w="2001917" h="3010395">
                <a:moveTo>
                  <a:pt x="0" y="0"/>
                </a:moveTo>
                <a:lnTo>
                  <a:pt x="2001917" y="0"/>
                </a:lnTo>
                <a:lnTo>
                  <a:pt x="2001917" y="3010395"/>
                </a:lnTo>
                <a:lnTo>
                  <a:pt x="0" y="3010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05189" y="1546631"/>
            <a:ext cx="1948529" cy="2930119"/>
          </a:xfrm>
          <a:custGeom>
            <a:avLst/>
            <a:gdLst/>
            <a:ahLst/>
            <a:cxnLst/>
            <a:rect l="l" t="t" r="r" b="b"/>
            <a:pathLst>
              <a:path w="1948529" h="2930119">
                <a:moveTo>
                  <a:pt x="0" y="0"/>
                </a:moveTo>
                <a:lnTo>
                  <a:pt x="1948530" y="0"/>
                </a:lnTo>
                <a:lnTo>
                  <a:pt x="1948530" y="2930119"/>
                </a:lnTo>
                <a:lnTo>
                  <a:pt x="0" y="29301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1199" y="620039"/>
            <a:ext cx="5757405" cy="84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3195" b="1" spc="15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 spc="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 spc="15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3195" b="1" spc="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 spc="15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3195" b="1" spc="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 spc="15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imágenes: ejemplos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17" y="-63503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3974" y="581158"/>
            <a:ext cx="4731287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7224" y="4506268"/>
            <a:ext cx="3045800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¿Qué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la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tipografía?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4583" y="1452124"/>
            <a:ext cx="3275266" cy="39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225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9986" y="2004460"/>
            <a:ext cx="8845391" cy="227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casos,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confían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transmitir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 mensaje,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usan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diferente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escritores. Para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aspecto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tan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 significado.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letras,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tipografía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hechas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 mano,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realizan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muchas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comunicación.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llamar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atención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 póster,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producto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paquete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camión,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presentar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 texto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continuo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hace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tipografía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libro.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expertos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 presentar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impresa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película,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envases</a:t>
            </a:r>
            <a:r>
              <a:rPr lang="en-US" sz="1768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 carteles.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59052" y="5166036"/>
            <a:ext cx="6542951" cy="98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2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Simply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typography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print.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daily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lives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are constantly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surrounded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it.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seem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typography subtly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combines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communicative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artistic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print that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pleasing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read.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Designers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achieve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9052" y="6132624"/>
            <a:ext cx="4720600" cy="2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2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selecting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fonts,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lettering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types.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10601" y="6132624"/>
            <a:ext cx="1274874" cy="2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2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59052" y="6374263"/>
            <a:ext cx="6472171" cy="742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2"/>
              </a:lnSpc>
            </a:pP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roles: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clearly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communicate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the intended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visually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way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both artistic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2" spc="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2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attractive.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3216" y="4850949"/>
            <a:ext cx="710565" cy="283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61"/>
              </a:lnSpc>
            </a:pPr>
            <a:r>
              <a:rPr lang="en-US" sz="1647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6290" y="4183675"/>
            <a:ext cx="2235660" cy="3183426"/>
          </a:xfrm>
          <a:custGeom>
            <a:avLst/>
            <a:gdLst/>
            <a:ahLst/>
            <a:cxnLst/>
            <a:rect l="l" t="t" r="r" b="b"/>
            <a:pathLst>
              <a:path w="2235660" h="3183426">
                <a:moveTo>
                  <a:pt x="0" y="0"/>
                </a:moveTo>
                <a:lnTo>
                  <a:pt x="2235660" y="0"/>
                </a:lnTo>
                <a:lnTo>
                  <a:pt x="2235660" y="3183427"/>
                </a:lnTo>
                <a:lnTo>
                  <a:pt x="0" y="3183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2933" y="1453363"/>
            <a:ext cx="1643729" cy="2323700"/>
          </a:xfrm>
          <a:custGeom>
            <a:avLst/>
            <a:gdLst/>
            <a:ahLst/>
            <a:cxnLst/>
            <a:rect l="l" t="t" r="r" b="b"/>
            <a:pathLst>
              <a:path w="1643729" h="2323700">
                <a:moveTo>
                  <a:pt x="0" y="0"/>
                </a:moveTo>
                <a:lnTo>
                  <a:pt x="1643730" y="0"/>
                </a:lnTo>
                <a:lnTo>
                  <a:pt x="1643730" y="2323700"/>
                </a:lnTo>
                <a:lnTo>
                  <a:pt x="0" y="2323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76970" y="1367990"/>
            <a:ext cx="1788871" cy="2531936"/>
          </a:xfrm>
          <a:custGeom>
            <a:avLst/>
            <a:gdLst/>
            <a:ahLst/>
            <a:cxnLst/>
            <a:rect l="l" t="t" r="r" b="b"/>
            <a:pathLst>
              <a:path w="1788871" h="2531936">
                <a:moveTo>
                  <a:pt x="0" y="0"/>
                </a:moveTo>
                <a:lnTo>
                  <a:pt x="1788871" y="0"/>
                </a:lnTo>
                <a:lnTo>
                  <a:pt x="1788871" y="2531936"/>
                </a:lnTo>
                <a:lnTo>
                  <a:pt x="0" y="2531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10073" y="4252227"/>
            <a:ext cx="2230422" cy="3153089"/>
          </a:xfrm>
          <a:custGeom>
            <a:avLst/>
            <a:gdLst/>
            <a:ahLst/>
            <a:cxnLst/>
            <a:rect l="l" t="t" r="r" b="b"/>
            <a:pathLst>
              <a:path w="2230422" h="3153089">
                <a:moveTo>
                  <a:pt x="0" y="0"/>
                </a:moveTo>
                <a:lnTo>
                  <a:pt x="2230421" y="0"/>
                </a:lnTo>
                <a:lnTo>
                  <a:pt x="2230421" y="3153089"/>
                </a:lnTo>
                <a:lnTo>
                  <a:pt x="0" y="31530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26081" y="4178160"/>
            <a:ext cx="1979752" cy="3234500"/>
          </a:xfrm>
          <a:custGeom>
            <a:avLst/>
            <a:gdLst/>
            <a:ahLst/>
            <a:cxnLst/>
            <a:rect l="l" t="t" r="r" b="b"/>
            <a:pathLst>
              <a:path w="1979752" h="3234500">
                <a:moveTo>
                  <a:pt x="0" y="0"/>
                </a:moveTo>
                <a:lnTo>
                  <a:pt x="1979752" y="0"/>
                </a:lnTo>
                <a:lnTo>
                  <a:pt x="1979752" y="3234500"/>
                </a:lnTo>
                <a:lnTo>
                  <a:pt x="0" y="3234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93378" y="1520914"/>
            <a:ext cx="2099300" cy="2119722"/>
          </a:xfrm>
          <a:custGeom>
            <a:avLst/>
            <a:gdLst/>
            <a:ahLst/>
            <a:cxnLst/>
            <a:rect l="l" t="t" r="r" b="b"/>
            <a:pathLst>
              <a:path w="2099300" h="2119722">
                <a:moveTo>
                  <a:pt x="0" y="0"/>
                </a:moveTo>
                <a:lnTo>
                  <a:pt x="2099301" y="0"/>
                </a:lnTo>
                <a:lnTo>
                  <a:pt x="2099301" y="2119722"/>
                </a:lnTo>
                <a:lnTo>
                  <a:pt x="0" y="21197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40142" y="535943"/>
            <a:ext cx="5681815" cy="84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basado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tipografía: ejemplos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074" y="-61789"/>
            <a:ext cx="10185397" cy="7878242"/>
          </a:xfrm>
          <a:custGeom>
            <a:avLst/>
            <a:gdLst/>
            <a:ahLst/>
            <a:cxnLst/>
            <a:rect l="l" t="t" r="r" b="b"/>
            <a:pathLst>
              <a:path w="10185397" h="7878242">
                <a:moveTo>
                  <a:pt x="0" y="0"/>
                </a:moveTo>
                <a:lnTo>
                  <a:pt x="10185397" y="0"/>
                </a:lnTo>
                <a:lnTo>
                  <a:pt x="10185397" y="7878242"/>
                </a:lnTo>
                <a:lnTo>
                  <a:pt x="0" y="78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5117" y="582873"/>
            <a:ext cx="4731287" cy="56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Tipos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319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195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gráfico: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4929" y="1883921"/>
            <a:ext cx="9125064" cy="2027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3"/>
              </a:lnSpc>
            </a:pP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Diseño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imagen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y</a:t>
            </a:r>
            <a:r>
              <a:rPr lang="en-US" sz="22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2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tipografía</a:t>
            </a:r>
          </a:p>
          <a:p>
            <a:pPr algn="l">
              <a:lnSpc>
                <a:spcPts val="1768"/>
              </a:lnSpc>
            </a:pP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menudo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combinan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tipografía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comunicar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mensaje 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audiencia.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hecho,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mayor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 combinación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tipografía.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exploran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posibilidades creativas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palabras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(tipografía)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(fotografía,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ilustración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y bellas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artes).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Depende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diseñador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solo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encontrar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 imágenes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adecuadas,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establecer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mejor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equilibrio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entre</a:t>
            </a:r>
            <a:r>
              <a:rPr lang="en-US" sz="1768" spc="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68" spc="8">
                <a:solidFill>
                  <a:srgbClr val="070809"/>
                </a:solidFill>
                <a:latin typeface="Arial"/>
                <a:ea typeface="Arial"/>
                <a:cs typeface="Arial"/>
                <a:sym typeface="Arial"/>
              </a:rPr>
              <a:t>ellas.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25336" y="4595593"/>
            <a:ext cx="7403678" cy="57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>
                <a:solidFill>
                  <a:srgbClr val="2EABE2"/>
                </a:solidFill>
                <a:latin typeface="Arial Bold"/>
                <a:ea typeface="Arial Bold"/>
                <a:cs typeface="Arial Bold"/>
                <a:sym typeface="Arial Bold"/>
              </a:rPr>
              <a:t>images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+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>
                <a:solidFill>
                  <a:srgbClr val="EB038A"/>
                </a:solidFill>
                <a:latin typeface="Arial Bold"/>
                <a:ea typeface="Arial Bold"/>
                <a:cs typeface="Arial Bold"/>
                <a:sym typeface="Arial Bold"/>
              </a:rPr>
              <a:t>typography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=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graphic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9940" y="5110829"/>
            <a:ext cx="3224517" cy="57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 spc="15">
                <a:solidFill>
                  <a:srgbClr val="2EABE2"/>
                </a:solidFill>
                <a:latin typeface="Arial Bold"/>
                <a:ea typeface="Arial Bold"/>
                <a:cs typeface="Arial Bold"/>
                <a:sym typeface="Arial Bold"/>
              </a:rPr>
              <a:t>photography</a:t>
            </a:r>
            <a:r>
              <a:rPr lang="en-US" sz="3866" b="1" spc="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4429" y="5118516"/>
            <a:ext cx="2470128" cy="109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 spc="15">
                <a:solidFill>
                  <a:srgbClr val="EB038A"/>
                </a:solidFill>
                <a:latin typeface="Arial Bold"/>
                <a:ea typeface="Arial Bold"/>
                <a:cs typeface="Arial Bold"/>
                <a:sym typeface="Arial Bold"/>
              </a:rPr>
              <a:t>typefaces</a:t>
            </a:r>
            <a:r>
              <a:rPr lang="en-US" sz="3866" b="1" spc="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 spc="15">
                <a:solidFill>
                  <a:srgbClr val="EB038A"/>
                </a:solidFill>
                <a:latin typeface="Arial Bold"/>
                <a:ea typeface="Arial Bold"/>
                <a:cs typeface="Arial Bold"/>
                <a:sym typeface="Arial Bold"/>
              </a:rPr>
              <a:t>fonts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93089" y="5127555"/>
            <a:ext cx="1614164" cy="56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 spc="15">
                <a:solidFill>
                  <a:srgbClr val="241E1E"/>
                </a:solidFill>
                <a:latin typeface="Arial Bold"/>
                <a:ea typeface="Arial Bold"/>
                <a:cs typeface="Arial Bold"/>
                <a:sym typeface="Arial Bold"/>
              </a:rPr>
              <a:t>design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8345" y="5646325"/>
            <a:ext cx="2671772" cy="58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>
                <a:solidFill>
                  <a:srgbClr val="2EABE2"/>
                </a:solidFill>
                <a:latin typeface="Arial Bold"/>
                <a:ea typeface="Arial Bold"/>
                <a:cs typeface="Arial Bold"/>
                <a:sym typeface="Arial Bold"/>
              </a:rPr>
              <a:t>illustration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0262" y="6207719"/>
            <a:ext cx="1654835" cy="56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866" b="1">
                <a:solidFill>
                  <a:srgbClr val="2EABE2"/>
                </a:solidFill>
                <a:latin typeface="Arial Bold"/>
                <a:ea typeface="Arial Bold"/>
                <a:cs typeface="Arial Bold"/>
                <a:sym typeface="Arial Bold"/>
              </a:rPr>
              <a:t>fine</a:t>
            </a:r>
            <a:r>
              <a:rPr lang="en-US" sz="386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66" b="1">
                <a:solidFill>
                  <a:srgbClr val="2EABE2"/>
                </a:solidFill>
                <a:latin typeface="Arial Bold"/>
                <a:ea typeface="Arial Bold"/>
                <a:cs typeface="Arial Bold"/>
                <a:sym typeface="Arial Bold"/>
              </a:rPr>
              <a:t>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1945</Words>
  <Application>Microsoft Office PowerPoint</Application>
  <PresentationFormat>Custom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Introduccioìn al DisenÞo Graìfico.pdf</dc:title>
  <cp:lastModifiedBy>julio mercado</cp:lastModifiedBy>
  <cp:revision>2</cp:revision>
  <dcterms:created xsi:type="dcterms:W3CDTF">2006-08-16T00:00:00Z</dcterms:created>
  <dcterms:modified xsi:type="dcterms:W3CDTF">2025-10-27T15:31:39Z</dcterms:modified>
  <dc:identifier>DAG2_oYXRvc</dc:identifier>
</cp:coreProperties>
</file>